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78" r:id="rId2"/>
    <p:sldId id="271" r:id="rId3"/>
    <p:sldId id="284" r:id="rId4"/>
    <p:sldId id="273" r:id="rId5"/>
    <p:sldId id="272" r:id="rId6"/>
    <p:sldId id="316" r:id="rId7"/>
    <p:sldId id="298" r:id="rId8"/>
    <p:sldId id="299" r:id="rId9"/>
    <p:sldId id="294" r:id="rId10"/>
    <p:sldId id="296" r:id="rId11"/>
    <p:sldId id="297" r:id="rId12"/>
    <p:sldId id="312" r:id="rId13"/>
    <p:sldId id="283" r:id="rId14"/>
    <p:sldId id="313" r:id="rId15"/>
    <p:sldId id="308" r:id="rId16"/>
    <p:sldId id="304" r:id="rId17"/>
    <p:sldId id="303" r:id="rId18"/>
    <p:sldId id="305" r:id="rId19"/>
    <p:sldId id="295" r:id="rId20"/>
    <p:sldId id="311" r:id="rId21"/>
    <p:sldId id="274" r:id="rId22"/>
    <p:sldId id="275" r:id="rId23"/>
    <p:sldId id="276" r:id="rId24"/>
    <p:sldId id="277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02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12" autoAdjust="0"/>
    <p:restoredTop sz="94660"/>
  </p:normalViewPr>
  <p:slideViewPr>
    <p:cSldViewPr>
      <p:cViewPr>
        <p:scale>
          <a:sx n="70" d="100"/>
          <a:sy n="70" d="100"/>
        </p:scale>
        <p:origin x="-1410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8E88B7-591D-4B81-8D10-F8157A0BBB73}" type="datetimeFigureOut">
              <a:rPr lang="en-US" smtClean="0"/>
              <a:t>1/20/2013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B4D75A-8395-4382-8A81-51BB2D367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52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4D75A-8395-4382-8A81-51BB2D367CD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134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7.jpe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2.bin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70" r="1612"/>
          <a:stretch/>
        </p:blipFill>
        <p:spPr>
          <a:xfrm>
            <a:off x="533400" y="313724"/>
            <a:ext cx="8077200" cy="6163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533400" y="1524000"/>
            <a:ext cx="8229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মোঃ লুৎফুল কবির ভুঁইয়া</a:t>
            </a:r>
          </a:p>
          <a:p>
            <a:pPr algn="ctr"/>
            <a:r>
              <a:rPr lang="bn-BD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সহকারী </a:t>
            </a:r>
            <a:r>
              <a:rPr lang="bn-BD" sz="5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bn-BD" sz="5400" b="1" dirty="0">
              <a:solidFill>
                <a:schemeClr val="tx1">
                  <a:lumMod val="65000"/>
                  <a:lumOff val="3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এ.এল.খান ঊ/বি।</a:t>
            </a:r>
            <a:endParaRPr lang="bn-BD" sz="4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চান্দগাঁও,চট্টগ্রাম।</a:t>
            </a:r>
            <a:endParaRPr lang="bn-BD" sz="5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solidFill>
                  <a:srgbClr val="00B0F0"/>
                </a:solidFill>
                <a:latin typeface="+mj-lt"/>
                <a:cs typeface="NikoshBAN" pitchFamily="2" charset="0"/>
              </a:rPr>
              <a:t>Mobile</a:t>
            </a:r>
            <a:r>
              <a:rPr lang="bn-BD" sz="3200" dirty="0" smtClean="0">
                <a:latin typeface="+mj-lt"/>
                <a:cs typeface="NikoshBAN" pitchFamily="2" charset="0"/>
              </a:rPr>
              <a:t> :</a:t>
            </a:r>
            <a:r>
              <a:rPr lang="bn-BD" sz="3200" dirty="0" smtClean="0">
                <a:latin typeface="Times New Roman" pitchFamily="18" charset="0"/>
                <a:cs typeface="NikoshBAN" pitchFamily="2" charset="0"/>
              </a:rPr>
              <a:t>01819873735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dirty="0" smtClean="0">
                <a:solidFill>
                  <a:srgbClr val="7030A0"/>
                </a:solidFill>
                <a:cs typeface="NikoshBAN" pitchFamily="2" charset="0"/>
              </a:rPr>
              <a:t>   </a:t>
            </a:r>
            <a:r>
              <a:rPr lang="en-US" sz="2400" b="1" dirty="0" smtClean="0">
                <a:solidFill>
                  <a:srgbClr val="7030A0"/>
                </a:solidFill>
                <a:cs typeface="NikoshBAN" pitchFamily="2" charset="0"/>
              </a:rPr>
              <a:t>E-mail:</a:t>
            </a:r>
            <a:r>
              <a:rPr lang="bn-BD" sz="3200" b="1" dirty="0" smtClean="0">
                <a:solidFill>
                  <a:srgbClr val="7030A0"/>
                </a:solidFill>
                <a:cs typeface="NikoshBAN" pitchFamily="2" charset="0"/>
              </a:rPr>
              <a:t>lutful_</a:t>
            </a:r>
            <a:r>
              <a:rPr lang="en-US" sz="2800" b="1" dirty="0" smtClean="0">
                <a:solidFill>
                  <a:srgbClr val="7030A0"/>
                </a:solidFill>
                <a:cs typeface="NikoshBAN" pitchFamily="2" charset="0"/>
              </a:rPr>
              <a:t>4208</a:t>
            </a:r>
            <a:r>
              <a:rPr lang="en-US" sz="3200" b="1" dirty="0" smtClean="0">
                <a:solidFill>
                  <a:srgbClr val="7030A0"/>
                </a:solidFill>
                <a:cs typeface="NikoshBAN" pitchFamily="2" charset="0"/>
              </a:rPr>
              <a:t>@</a:t>
            </a:r>
            <a:r>
              <a:rPr lang="en-US" sz="2800" b="1" dirty="0" smtClean="0">
                <a:solidFill>
                  <a:srgbClr val="7030A0"/>
                </a:solidFill>
                <a:cs typeface="NikoshBAN" pitchFamily="2" charset="0"/>
              </a:rPr>
              <a:t>yahoo.com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124200" y="304800"/>
            <a:ext cx="3581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8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35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52400" y="228600"/>
            <a:ext cx="3886200" cy="6400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08032" y="2057400"/>
            <a:ext cx="357816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</a:p>
          <a:p>
            <a:pPr algn="ctr"/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৭ম শ্রেণি</a:t>
            </a:r>
            <a:endParaRPr lang="en-US" sz="6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8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সময় </a:t>
            </a:r>
            <a:r>
              <a:rPr lang="bn-BD" sz="48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৫০ মিনিট</a:t>
            </a:r>
            <a:endParaRPr lang="en-US" sz="48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28600"/>
            <a:ext cx="4648200" cy="637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885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65" y="2895600"/>
            <a:ext cx="3824235" cy="290321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23909" y="274093"/>
            <a:ext cx="35942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কিসের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558" y="304800"/>
            <a:ext cx="4241042" cy="6022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" name="Oval 26"/>
          <p:cNvSpPr/>
          <p:nvPr/>
        </p:nvSpPr>
        <p:spPr>
          <a:xfrm>
            <a:off x="2514600" y="3124200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971800" y="2895600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352800" y="2590800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689563" y="2335568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3918163" y="2106968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146763" y="1828990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372638" y="1600390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876800" y="1371600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648200" y="1371600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085497" y="1525236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5314097" y="1704644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5519951" y="1919786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726942" y="2133600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943600" y="2362200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66721" y="6326857"/>
            <a:ext cx="16962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রক্তের কণিকা</a:t>
            </a:r>
            <a:endParaRPr lang="en-US" sz="2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564986" y="6309987"/>
            <a:ext cx="18501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রক্তসংবহন তন্ত্র</a:t>
            </a:r>
            <a:endParaRPr lang="en-US" sz="2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503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5" grpId="0"/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09600" y="457200"/>
            <a:ext cx="7696200" cy="57912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62000" y="978310"/>
            <a:ext cx="7239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রক্তসংবহন তন্ত্র</a:t>
            </a:r>
          </a:p>
          <a:p>
            <a:pPr algn="ctr"/>
            <a:r>
              <a:rPr lang="bn-BD" sz="60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পঞ্চম অধ্যায়</a:t>
            </a:r>
          </a:p>
          <a:p>
            <a:pPr algn="ctr"/>
            <a:r>
              <a:rPr lang="en-US" sz="4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sz="4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পরিপাকতন্ত্র এবং রক্ত সংবহন</a:t>
            </a:r>
            <a:r>
              <a:rPr lang="en-US" sz="4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তন্ত্র</a:t>
            </a:r>
            <a:r>
              <a:rPr lang="en-US" sz="4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)</a:t>
            </a:r>
            <a:endParaRPr lang="bn-BD" sz="48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পৃষ্ঠা নং ২৪-২৫</a:t>
            </a: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29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8600" y="228600"/>
            <a:ext cx="8458200" cy="6172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2286000"/>
            <a:ext cx="7696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 পাঠ শেষে শিক্ষার্থীরা:-</a:t>
            </a:r>
          </a:p>
          <a:p>
            <a:r>
              <a:rPr lang="bn-BD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sym typeface="Wingdings 2"/>
              </a:rPr>
              <a:t></a:t>
            </a:r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রক্ত সংবহন তন্ত্র এর সঙ্গা  দিতে পারবে।</a:t>
            </a:r>
          </a:p>
          <a:p>
            <a:r>
              <a:rPr lang="bn-BD" sz="4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sym typeface="Wingdings 2"/>
              </a:rPr>
              <a:t></a:t>
            </a:r>
            <a:r>
              <a:rPr lang="bn-BD" sz="4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রক্তের উপাদান,কণিকা ও কাজ ব্যাখ্যা করতে পারবে।</a:t>
            </a:r>
          </a:p>
          <a:p>
            <a:r>
              <a:rPr lang="bn-BD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sym typeface="Wingdings 2"/>
              </a:rPr>
              <a:t></a:t>
            </a:r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রক্তনালির ভূমিকা বিশ্লেষণ করতে পারবে ।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524000" y="771832"/>
            <a:ext cx="6172200" cy="12192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55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31827" y="5714999"/>
            <a:ext cx="335700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রক্ত সংবহন তন্ত্র 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64398" y="3212812"/>
            <a:ext cx="14671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হৃদপিন্ড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7131416" y="1422112"/>
            <a:ext cx="2286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ধমনী</a:t>
            </a:r>
            <a:endParaRPr lang="bn-BD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97380" y="2240880"/>
            <a:ext cx="7633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শিরা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9649"/>
            <a:ext cx="6362700" cy="4886325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>
            <a:off x="4497904" y="3505200"/>
            <a:ext cx="2589835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6" idx="1"/>
          </p:cNvCxnSpPr>
          <p:nvPr/>
        </p:nvCxnSpPr>
        <p:spPr>
          <a:xfrm flipV="1">
            <a:off x="3962400" y="1714500"/>
            <a:ext cx="3169016" cy="381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810000" y="2438400"/>
            <a:ext cx="3277739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9556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92" y="838200"/>
            <a:ext cx="6552008" cy="556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984434" y="2438400"/>
            <a:ext cx="2159566" cy="11079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6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রক্তরস 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Arrow Connector 4"/>
          <p:cNvCxnSpPr>
            <a:stCxn id="3" idx="1"/>
          </p:cNvCxnSpPr>
          <p:nvPr/>
        </p:nvCxnSpPr>
        <p:spPr>
          <a:xfrm flipH="1">
            <a:off x="6553200" y="2992398"/>
            <a:ext cx="431234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74147" y="152400"/>
            <a:ext cx="15039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bn-BD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উপাদান</a:t>
            </a:r>
            <a:endParaRPr lang="bn-BD" sz="4400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33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84" y="723128"/>
            <a:ext cx="7278116" cy="5525272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H="1">
            <a:off x="5105400" y="4876800"/>
            <a:ext cx="2057400" cy="0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3962400" y="4038600"/>
            <a:ext cx="2362654" cy="0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5104264" y="1562100"/>
            <a:ext cx="1220790" cy="0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352800" y="-76200"/>
            <a:ext cx="26709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রক্তকণিকা</a:t>
            </a:r>
            <a:endParaRPr lang="en-US" sz="6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86155" y="1244025"/>
            <a:ext cx="26292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লোহিত রক্ত কণিকা</a:t>
            </a:r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00800" y="3697069"/>
            <a:ext cx="25218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শ্বেত রক্ত কণিকা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284614" y="4648200"/>
            <a:ext cx="16417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অনুচক্রিকা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2742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253949"/>
            <a:ext cx="2057400" cy="341632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রক্ত উপাদান</a:t>
            </a:r>
          </a:p>
          <a:p>
            <a:pPr lvl="0"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দুই প্রকার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733800" y="1752600"/>
            <a:ext cx="4572000" cy="11430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রক্তরস </a:t>
            </a:r>
            <a:endParaRPr lang="en-US" sz="6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733800" y="5105400"/>
            <a:ext cx="4572000" cy="1143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রক্ত কণিকা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2590800" y="2285999"/>
            <a:ext cx="1143000" cy="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2590800" y="4038600"/>
            <a:ext cx="1143000" cy="12192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838200" y="2962109"/>
            <a:ext cx="1524000" cy="771691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971800"/>
            <a:ext cx="2710092" cy="2057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36986"/>
          <a:stretch/>
        </p:blipFill>
        <p:spPr>
          <a:xfrm>
            <a:off x="5143798" y="0"/>
            <a:ext cx="1638002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49373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33400"/>
            <a:ext cx="6610350" cy="53530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12192" y="886627"/>
            <a:ext cx="26292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লোহিত রক্ত কণিকা</a:t>
            </a:r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5791200"/>
            <a:ext cx="88553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  <a:sym typeface="Wingdings 2"/>
              </a:rPr>
              <a:t></a:t>
            </a:r>
            <a:r>
              <a:rPr lang="bn-BD" sz="4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লাল দেখায় </a:t>
            </a:r>
            <a:r>
              <a:rPr lang="en-US" sz="4000" dirty="0" smtClean="0">
                <a:latin typeface="NikoshBAN" pitchFamily="2" charset="0"/>
                <a:cs typeface="NikoshBAN" pitchFamily="2" charset="0"/>
                <a:sym typeface="Wingdings 2"/>
              </a:rPr>
              <a:t></a:t>
            </a:r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হিমোগ্লোবিন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latin typeface="NikoshBAN" pitchFamily="2" charset="0"/>
                <a:cs typeface="NikoshBAN" pitchFamily="2" charset="0"/>
                <a:sym typeface="Wingdings 2"/>
              </a:rPr>
              <a:t></a:t>
            </a:r>
            <a:r>
              <a:rPr lang="bn-BD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নিউক্লিয়াস থাকে না।</a:t>
            </a:r>
            <a:endParaRPr lang="en-US" sz="4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135677"/>
            <a:ext cx="16145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রক্ত </a:t>
            </a:r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কণিকা</a:t>
            </a:r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Arrow Connector 7"/>
          <p:cNvCxnSpPr>
            <a:stCxn id="3" idx="1"/>
          </p:cNvCxnSpPr>
          <p:nvPr/>
        </p:nvCxnSpPr>
        <p:spPr>
          <a:xfrm flipH="1" flipV="1">
            <a:off x="5334000" y="1179014"/>
            <a:ext cx="878192" cy="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3963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20782" y="5867400"/>
            <a:ext cx="91743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  <a:sym typeface="Wingdings 2"/>
              </a:rPr>
              <a:t></a:t>
            </a:r>
            <a:r>
              <a:rPr lang="bn-BD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Wingdings 2"/>
              </a:rPr>
              <a:t>রোগ-জীবানু ধংস করে </a:t>
            </a:r>
            <a:r>
              <a:rPr lang="en-US" sz="3200" dirty="0">
                <a:latin typeface="NikoshBAN" pitchFamily="2" charset="0"/>
                <a:cs typeface="NikoshBAN" pitchFamily="2" charset="0"/>
                <a:sym typeface="Wingdings 2"/>
              </a:rPr>
              <a:t></a:t>
            </a:r>
            <a:r>
              <a:rPr lang="bn-BD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sym typeface="Wingdings 2"/>
              </a:rPr>
              <a:t>প্রহরীর মত কাজ করে</a:t>
            </a:r>
            <a:r>
              <a:rPr lang="en-US" sz="3200" dirty="0">
                <a:latin typeface="NikoshBAN" pitchFamily="2" charset="0"/>
                <a:cs typeface="NikoshBAN" pitchFamily="2" charset="0"/>
                <a:sym typeface="Wingdings 2"/>
              </a:rPr>
              <a:t></a:t>
            </a:r>
            <a:r>
              <a:rPr lang="bn-BD" sz="32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ingdings 2"/>
              </a:rPr>
              <a:t>নিউক্লিয়াস আছে।</a:t>
            </a:r>
            <a:endParaRPr lang="en-US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95600" y="228600"/>
            <a:ext cx="2904962" cy="76944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/>
            <a:r>
              <a:rPr lang="bn-BD" sz="4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2"/>
              </a:rPr>
              <a:t>শ্বেত রক্তকণিকা</a:t>
            </a:r>
            <a:endParaRPr lang="en-US" sz="44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612" y="1090612"/>
            <a:ext cx="4676775" cy="467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214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7451" y="304800"/>
            <a:ext cx="218894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  <a:sym typeface="Wingdings 2"/>
              </a:rPr>
              <a:t>অনুচক্রিকা</a:t>
            </a:r>
            <a:endParaRPr lang="en-US" sz="4400" b="1" dirty="0">
              <a:solidFill>
                <a:srgbClr val="00B0F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18840"/>
            <a:ext cx="8356227" cy="5534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295400" y="4527228"/>
            <a:ext cx="72651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  <a:sym typeface="Wingdings 2"/>
              </a:rPr>
              <a:t>  </a:t>
            </a:r>
            <a:r>
              <a:rPr lang="bn-BD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 2"/>
              </a:rPr>
              <a:t>উৎপত্তি</a:t>
            </a:r>
            <a:r>
              <a:rPr lang="bn-BD" sz="4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 2"/>
              </a:rPr>
              <a:t> লোহিত অস্থি মজ্জায়</a:t>
            </a:r>
            <a:r>
              <a:rPr lang="bn-BD" sz="4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  <a:sym typeface="Wingdings 2"/>
              </a:rPr>
              <a:t>রক্ত </a:t>
            </a:r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Wingdings 2"/>
              </a:rPr>
              <a:t>জমাট বাঁধতে </a:t>
            </a:r>
            <a:r>
              <a:rPr lang="bn-BD" sz="4000" dirty="0" smtClean="0">
                <a:latin typeface="NikoshBAN" pitchFamily="2" charset="0"/>
                <a:cs typeface="NikoshBAN" pitchFamily="2" charset="0"/>
                <a:sym typeface="Wingdings 2"/>
              </a:rPr>
              <a:t></a:t>
            </a:r>
            <a:r>
              <a:rPr lang="bn-BD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নিউক্লিয়াস থাকে না।</a:t>
            </a:r>
            <a:endParaRPr lang="en-US" sz="4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561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125" y="4445295"/>
            <a:ext cx="2678367" cy="1773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838200" y="1617429"/>
            <a:ext cx="1752600" cy="3416320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রক্ত কনিকা</a:t>
            </a:r>
          </a:p>
          <a:p>
            <a:pPr lvl="0" algn="ctr"/>
            <a:r>
              <a:rPr lang="bn-BD" sz="5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তিন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প্রকার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038600" y="1295400"/>
            <a:ext cx="4178490" cy="97559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লোহিত রক্ত কণিকা</a:t>
            </a:r>
            <a:endParaRPr lang="en-US" sz="4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114800" y="3555705"/>
            <a:ext cx="3962400" cy="94009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শ্বেত রক্ত কণিকা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91000" y="5717232"/>
            <a:ext cx="4047785" cy="80898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অনুচক্রিকা</a:t>
            </a:r>
            <a:endParaRPr lang="en-US" sz="4800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590800" y="1828800"/>
            <a:ext cx="1447800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2590800" y="4876800"/>
            <a:ext cx="1553570" cy="96593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2590800" y="3886200"/>
            <a:ext cx="1524000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066585" y="5673708"/>
            <a:ext cx="1972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ভিডিও টি দেখি.....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143000" y="3254531"/>
            <a:ext cx="1143000" cy="93646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07229"/>
            <a:ext cx="1371600" cy="111197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2362200"/>
            <a:ext cx="1168400" cy="1168400"/>
          </a:xfrm>
          <a:prstGeom prst="rect">
            <a:avLst/>
          </a:prstGeom>
        </p:spPr>
      </p:pic>
      <p:graphicFrame>
        <p:nvGraphicFramePr>
          <p:cNvPr id="10" name="Object 9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2243381"/>
              </p:ext>
            </p:extLst>
          </p:nvPr>
        </p:nvGraphicFramePr>
        <p:xfrm>
          <a:off x="838200" y="567370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9" name="Packager Shell Object" showAsIcon="1" r:id="rId6" imgW="914400" imgH="771480" progId="Package">
                  <p:embed/>
                </p:oleObj>
              </mc:Choice>
              <mc:Fallback>
                <p:oleObj name="Packager Shell Object" showAsIcon="1" r:id="rId6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38200" y="567370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17395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42292"/>
            <a:ext cx="4558145" cy="6463308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685800" indent="-685800">
              <a:buFont typeface="Wingdings" pitchFamily="2" charset="2"/>
              <a:buChar char="q"/>
            </a:pPr>
            <a:r>
              <a:rPr lang="bn-BD" sz="54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রক্তের কাজ</a:t>
            </a:r>
            <a:r>
              <a:rPr lang="bn-BD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</a:t>
            </a:r>
          </a:p>
          <a:p>
            <a:pPr marL="571500" indent="-571500">
              <a:buFont typeface="Wingdings 2" pitchFamily="18" charset="2"/>
              <a:buChar char="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খাদ্য পরিবহন</a:t>
            </a:r>
          </a:p>
          <a:p>
            <a:pPr marL="571500" indent="-571500">
              <a:buFont typeface="Wingdings 2" pitchFamily="18" charset="2"/>
              <a:buChar char=""/>
            </a:pPr>
            <a:r>
              <a:rPr lang="bn-BD" sz="4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অক্সিজেন পরিবহন</a:t>
            </a:r>
          </a:p>
          <a:p>
            <a:pPr marL="571500" indent="-571500">
              <a:buFont typeface="Wingdings 2" pitchFamily="18" charset="2"/>
              <a:buChar char=""/>
            </a:pPr>
            <a:r>
              <a:rPr lang="bn-BD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কার্বনডাই অক্সাইড পরিবর্তন</a:t>
            </a:r>
          </a:p>
          <a:p>
            <a:pPr marL="571500" indent="-571500">
              <a:buFont typeface="Wingdings 2" pitchFamily="18" charset="2"/>
              <a:buChar char=""/>
            </a:pPr>
            <a:r>
              <a:rPr lang="bn-BD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বর্জ্য পদার্থ নিষ্কাশন </a:t>
            </a:r>
          </a:p>
          <a:p>
            <a:pPr marL="571500" indent="-571500">
              <a:buFont typeface="Wingdings 2" pitchFamily="18" charset="2"/>
              <a:buChar char="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রোগ প্রতিরোধ</a:t>
            </a:r>
          </a:p>
          <a:p>
            <a:pPr marL="571500" indent="-571500">
              <a:buFont typeface="Wingdings 2" pitchFamily="18" charset="2"/>
              <a:buChar char=""/>
            </a:pPr>
            <a:r>
              <a:rPr lang="bn-BD" sz="40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হরমোন পরিবহন</a:t>
            </a:r>
          </a:p>
          <a:p>
            <a:pPr marL="571500" indent="-571500">
              <a:buFont typeface="Wingdings 2" pitchFamily="18" charset="2"/>
              <a:buChar char="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তাপমাত্রা নিয়ন্ত্রণ</a:t>
            </a:r>
          </a:p>
          <a:p>
            <a:pPr marL="571500" indent="-571500">
              <a:buFont typeface="Wingdings 2" pitchFamily="18" charset="2"/>
              <a:buChar char=""/>
            </a:pPr>
            <a:r>
              <a:rPr lang="bn-BD" sz="40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রক্ত জমাট </a:t>
            </a:r>
            <a:r>
              <a:rPr lang="bn-BD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বাঁধা</a:t>
            </a:r>
            <a:endParaRPr lang="en-US" sz="40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26693" y="1729026"/>
            <a:ext cx="246253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অক্সিজেন পরিবহন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70990" y="2895600"/>
            <a:ext cx="40575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কার্বনডাই অক্সাইড 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পরিবর্তন</a:t>
            </a:r>
            <a:endParaRPr lang="bn-BD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886200" y="1981200"/>
            <a:ext cx="20574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660072" y="3218765"/>
            <a:ext cx="236912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1155906"/>
              </p:ext>
            </p:extLst>
          </p:nvPr>
        </p:nvGraphicFramePr>
        <p:xfrm>
          <a:off x="6324600" y="220503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8" name="Packager Shell Object" showAsIcon="1" r:id="rId5" imgW="914400" imgH="771480" progId="Package">
                  <p:embed/>
                </p:oleObj>
              </mc:Choice>
              <mc:Fallback>
                <p:oleObj name="Packager Shell Object" showAsIcon="1" r:id="rId5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324600" y="2205037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2073867"/>
              </p:ext>
            </p:extLst>
          </p:nvPr>
        </p:nvGraphicFramePr>
        <p:xfrm>
          <a:off x="6324600" y="957501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9" name="Packager Shell Object" showAsIcon="1" r:id="rId7" imgW="914400" imgH="771480" progId="Package">
                  <p:embed/>
                </p:oleObj>
              </mc:Choice>
              <mc:Fallback>
                <p:oleObj name="Packager Shell Object" showAsIcon="1" r:id="rId7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324600" y="957501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620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151" y="336380"/>
            <a:ext cx="4333875" cy="57340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12798" y="5562599"/>
            <a:ext cx="14205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ধমনী</a:t>
            </a:r>
            <a:endParaRPr lang="en-US" sz="60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22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71450" y="5918537"/>
            <a:ext cx="53437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ধমনীর রক্ত চলাচল</a:t>
            </a:r>
            <a:endParaRPr lang="en-US" sz="60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" y="457200"/>
            <a:ext cx="874395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6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412" y="128587"/>
            <a:ext cx="4829175" cy="66008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83758" y="5693978"/>
            <a:ext cx="11560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5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শিরা</a:t>
            </a:r>
            <a:endParaRPr lang="en-US" sz="5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01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37" y="990600"/>
            <a:ext cx="7858125" cy="4876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819400" y="5643265"/>
            <a:ext cx="3607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কৈশিকনালি</a:t>
            </a:r>
          </a:p>
        </p:txBody>
      </p:sp>
      <p:sp>
        <p:nvSpPr>
          <p:cNvPr id="9" name="Oval 8"/>
          <p:cNvSpPr/>
          <p:nvPr/>
        </p:nvSpPr>
        <p:spPr>
          <a:xfrm>
            <a:off x="3651679" y="4519683"/>
            <a:ext cx="990600" cy="995064"/>
          </a:xfrm>
          <a:prstGeom prst="ellipse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5400000">
            <a:off x="3722476" y="3546263"/>
            <a:ext cx="882221" cy="4023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876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612880"/>
            <a:ext cx="1752600" cy="34163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bn-BD" sz="54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রক্ত নালি</a:t>
            </a:r>
          </a:p>
          <a:p>
            <a:pPr lvl="0" algn="ctr"/>
            <a:r>
              <a:rPr lang="bn-BD" sz="54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তিন প্রকার</a:t>
            </a:r>
            <a:endParaRPr lang="en-US" sz="5400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581400" y="909550"/>
            <a:ext cx="4724400" cy="159535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54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ধমনী</a:t>
            </a:r>
            <a:endParaRPr lang="en-US" sz="54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581400" y="3048000"/>
            <a:ext cx="4724400" cy="1447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শিরা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581400" y="4876800"/>
            <a:ext cx="4724400" cy="1447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কৈশিকনালি</a:t>
            </a:r>
            <a:endParaRPr lang="en-US" sz="5400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590800" y="1447800"/>
            <a:ext cx="990600" cy="43513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endCxn id="5" idx="1"/>
          </p:cNvCxnSpPr>
          <p:nvPr/>
        </p:nvCxnSpPr>
        <p:spPr>
          <a:xfrm>
            <a:off x="2590800" y="4445295"/>
            <a:ext cx="990600" cy="115540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590800" y="3733800"/>
            <a:ext cx="1143000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5" t="13490" r="58848" b="15122"/>
          <a:stretch/>
        </p:blipFill>
        <p:spPr>
          <a:xfrm>
            <a:off x="6858000" y="1066800"/>
            <a:ext cx="1143000" cy="14381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" t="10220" r="58133" b="16775"/>
          <a:stretch/>
        </p:blipFill>
        <p:spPr>
          <a:xfrm>
            <a:off x="6844920" y="3063791"/>
            <a:ext cx="1152099" cy="143200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381" y="5087880"/>
            <a:ext cx="1690238" cy="10493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58529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22604" r="24181"/>
          <a:stretch/>
        </p:blipFill>
        <p:spPr bwMode="auto">
          <a:xfrm>
            <a:off x="1066800" y="381000"/>
            <a:ext cx="4217158" cy="594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5916304" y="381000"/>
            <a:ext cx="2489784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মহাধমনী</a:t>
            </a:r>
          </a:p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ফুসফুসীধমনী</a:t>
            </a:r>
          </a:p>
          <a:p>
            <a:r>
              <a:rPr lang="bn-BD" sz="40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ফুসফুসীয় শিরা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বামঅলিন্দ</a:t>
            </a:r>
          </a:p>
          <a:p>
            <a:r>
              <a:rPr lang="bn-BD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কপাটিকা</a:t>
            </a:r>
          </a:p>
          <a:p>
            <a:r>
              <a:rPr lang="bn-BD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বাম নিলয়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ময়োকাডিয়াম</a:t>
            </a:r>
          </a:p>
          <a:p>
            <a:r>
              <a:rPr lang="bn-BD" sz="40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ডান নিলয়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75379" y="5613737"/>
            <a:ext cx="373371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dirty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হৃদপিন্ডের </a:t>
            </a:r>
            <a:r>
              <a:rPr lang="bn-BD" sz="60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গঠন</a:t>
            </a:r>
            <a:endParaRPr lang="bn-BD" sz="6000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429000" y="4953000"/>
            <a:ext cx="2487304" cy="0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800600" y="4419600"/>
            <a:ext cx="1115704" cy="0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962400" y="3810000"/>
            <a:ext cx="1953904" cy="0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038600" y="3276600"/>
            <a:ext cx="1981200" cy="0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4065896" y="2514600"/>
            <a:ext cx="1877704" cy="0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971800" y="609600"/>
            <a:ext cx="2895600" cy="0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124200" y="1143000"/>
            <a:ext cx="2743200" cy="0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038600" y="1905000"/>
            <a:ext cx="1877704" cy="0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0854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752600" y="76200"/>
            <a:ext cx="5257800" cy="1066800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7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18653" y="4953000"/>
            <a:ext cx="3872345" cy="1676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800" b="1" u="sng" dirty="0" smtClean="0">
                <a:latin typeface="NikoshBAN" pitchFamily="2" charset="0"/>
                <a:cs typeface="NikoshBAN" pitchFamily="2" charset="0"/>
              </a:rPr>
              <a:t>ক-দল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চিত্র কিসের?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২ টি কাজ উল্লেখ কর?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1999" y="4953000"/>
            <a:ext cx="4267201" cy="1676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800" b="1" u="sng" dirty="0">
                <a:latin typeface="NikoshBAN" pitchFamily="2" charset="0"/>
                <a:cs typeface="NikoshBAN" pitchFamily="2" charset="0"/>
              </a:rPr>
              <a:t>খ</a:t>
            </a:r>
            <a:r>
              <a:rPr lang="bn-BD" sz="2800" b="1" u="sng" dirty="0" smtClean="0">
                <a:latin typeface="NikoshBAN" pitchFamily="2" charset="0"/>
                <a:cs typeface="NikoshBAN" pitchFamily="2" charset="0"/>
              </a:rPr>
              <a:t>-দল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চিত্র কিসের?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২ টি কাজ উল্লেখ কর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??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4495800" y="1009650"/>
            <a:ext cx="0" cy="584835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351" y="1179960"/>
            <a:ext cx="4094649" cy="33158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238250"/>
            <a:ext cx="430530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02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62200" y="762000"/>
            <a:ext cx="3962400" cy="9906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 বলি</a:t>
            </a:r>
            <a:endParaRPr lang="en-US" sz="5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0239" y="1905000"/>
            <a:ext cx="7694161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5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marL="685800" indent="-685800">
              <a:buBlip>
                <a:blip r:embed="rId2"/>
              </a:buBlip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রক্ত সংবহন তন্ত্র কী?</a:t>
            </a:r>
          </a:p>
          <a:p>
            <a:pPr marL="685800" indent="-685800">
              <a:buBlip>
                <a:blip r:embed="rId2"/>
              </a:buBlip>
            </a:pP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রক্তের উপাদান কয়টিও কী কী?</a:t>
            </a:r>
          </a:p>
          <a:p>
            <a:pPr marL="685800" indent="-685800">
              <a:buBlip>
                <a:blip r:embed="rId2"/>
              </a:buBlip>
            </a:pPr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অনুচক্রিকার একটি কাজ? </a:t>
            </a:r>
            <a:endParaRPr lang="bn-BD" sz="48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77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2667000"/>
            <a:ext cx="81631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 2"/>
              <a:buChar char="õ"/>
            </a:pPr>
            <a:r>
              <a:rPr lang="bn-BD" sz="4800" b="1" dirty="0" smtClean="0">
                <a:solidFill>
                  <a:srgbClr val="5E0218"/>
                </a:solidFill>
                <a:latin typeface="NikoshBAN" pitchFamily="2" charset="0"/>
                <a:cs typeface="NikoshBAN" pitchFamily="2" charset="0"/>
              </a:rPr>
              <a:t>একটি </a:t>
            </a:r>
            <a:r>
              <a:rPr lang="bn-BD" sz="4800" b="1" dirty="0">
                <a:solidFill>
                  <a:srgbClr val="5E0218"/>
                </a:solidFill>
                <a:latin typeface="NikoshBAN" pitchFamily="2" charset="0"/>
                <a:cs typeface="NikoshBAN" pitchFamily="2" charset="0"/>
              </a:rPr>
              <a:t>হৃদপিন্ডের চিন্হিত চিত্র অংকন </a:t>
            </a:r>
            <a:r>
              <a:rPr lang="en-US" sz="4800" b="1" dirty="0" smtClean="0">
                <a:solidFill>
                  <a:srgbClr val="5E0218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800" b="1" dirty="0">
                <a:solidFill>
                  <a:srgbClr val="5E0218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smtClean="0">
                <a:solidFill>
                  <a:srgbClr val="5E0218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800" b="1" dirty="0" smtClean="0">
                <a:solidFill>
                  <a:srgbClr val="5E0218"/>
                </a:solidFill>
                <a:latin typeface="NikoshBAN" pitchFamily="2" charset="0"/>
                <a:cs typeface="NikoshBAN" pitchFamily="2" charset="0"/>
              </a:rPr>
              <a:t>কর।</a:t>
            </a:r>
          </a:p>
          <a:p>
            <a:pPr marL="685800" indent="-685800">
              <a:buFont typeface="Wingdings 2"/>
              <a:buChar char="ª"/>
            </a:pPr>
            <a:r>
              <a:rPr lang="bn-BD" sz="4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রক্তনালির প্রকারভেদ সহ রক্তের কাজ </a:t>
            </a:r>
            <a:endParaRPr lang="en-US" sz="4800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4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বিশ্লেষণ কর। </a:t>
            </a:r>
          </a:p>
        </p:txBody>
      </p:sp>
      <p:sp>
        <p:nvSpPr>
          <p:cNvPr id="2" name="Double Wave 1"/>
          <p:cNvSpPr/>
          <p:nvPr/>
        </p:nvSpPr>
        <p:spPr>
          <a:xfrm>
            <a:off x="1905000" y="304800"/>
            <a:ext cx="5105400" cy="2133600"/>
          </a:xfrm>
          <a:prstGeom prst="doubleWave">
            <a:avLst>
              <a:gd name="adj1" fmla="val 12500"/>
              <a:gd name="adj2" fmla="val 30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0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8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90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8382000" cy="609600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609600" y="533400"/>
            <a:ext cx="575159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13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58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</TotalTime>
  <Words>278</Words>
  <Application>Microsoft Office PowerPoint</Application>
  <PresentationFormat>On-screen Show (4:3)</PresentationFormat>
  <Paragraphs>98</Paragraphs>
  <Slides>24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143</cp:revision>
  <dcterms:created xsi:type="dcterms:W3CDTF">2006-08-16T00:00:00Z</dcterms:created>
  <dcterms:modified xsi:type="dcterms:W3CDTF">2013-01-20T16:05:25Z</dcterms:modified>
</cp:coreProperties>
</file>